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75" r:id="rId2"/>
    <p:sldId id="281" r:id="rId3"/>
    <p:sldId id="291" r:id="rId4"/>
    <p:sldId id="292" r:id="rId5"/>
    <p:sldId id="293" r:id="rId6"/>
    <p:sldId id="294" r:id="rId7"/>
    <p:sldId id="296" r:id="rId8"/>
    <p:sldId id="287" r:id="rId9"/>
    <p:sldId id="289" r:id="rId10"/>
    <p:sldId id="288" r:id="rId11"/>
    <p:sldId id="290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9" r:id="rId21"/>
    <p:sldId id="305" r:id="rId22"/>
    <p:sldId id="311" r:id="rId23"/>
    <p:sldId id="306" r:id="rId24"/>
    <p:sldId id="312" r:id="rId25"/>
    <p:sldId id="313" r:id="rId26"/>
    <p:sldId id="315" r:id="rId27"/>
    <p:sldId id="314" r:id="rId28"/>
    <p:sldId id="307" r:id="rId29"/>
    <p:sldId id="310" r:id="rId30"/>
  </p:sldIdLst>
  <p:sldSz cx="12192000" cy="6858000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82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595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6E939-3E3E-4372-9B9E-C913A353FFD2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890665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6" y="9429671"/>
            <a:ext cx="2890665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2DECB-D4BD-40FB-A112-38E4B4028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919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3EF56-F202-4EC5-A881-A8173BE4985A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D6101-4755-4E02-935F-9234F864B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7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D6101-4755-4E02-935F-9234F864B44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52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D6101-4755-4E02-935F-9234F864B4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5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D6101-4755-4E02-935F-9234F864B4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52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D6101-4755-4E02-935F-9234F864B4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52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16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35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35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2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1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71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0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728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7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44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0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37EF5-15BC-4D3C-91F4-4FDDB3B2081C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587D7-DBA7-40B8-AE83-C9232C080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5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0E02F688E28BFF80FDEC78AC7BC40094F4E1864B1FB7F36F7BA2CFB388AA34B7DEC9AAF4D72B719AVBEBQ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76" y="123983"/>
            <a:ext cx="12193339" cy="6858291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-120433" y="-44179"/>
            <a:ext cx="12235963" cy="6983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64515" name="Прямоугольник 2"/>
          <p:cNvSpPr>
            <a:spLocks noChangeArrowheads="1"/>
          </p:cNvSpPr>
          <p:nvPr/>
        </p:nvSpPr>
        <p:spPr bwMode="auto">
          <a:xfrm>
            <a:off x="671513" y="1919288"/>
            <a:ext cx="10848975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09" tIns="60953" rIns="121909" bIns="60953">
            <a:spAutoFit/>
          </a:bodyPr>
          <a:lstStyle/>
          <a:p>
            <a:pPr algn="ctr" defTabSz="1216185" eaLnBrk="1" hangingPunct="1">
              <a:defRPr/>
            </a:pPr>
            <a:endParaRPr lang="ru-RU" sz="5926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10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0975" y="384175"/>
            <a:ext cx="1251743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325438" y="6323013"/>
            <a:ext cx="12517438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588" y="165100"/>
            <a:ext cx="1433512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3348" y="1700808"/>
            <a:ext cx="11328400" cy="196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3" tIns="60957" rIns="121913" bIns="60957">
            <a:spAutoFit/>
          </a:bodyPr>
          <a:lstStyle/>
          <a:p>
            <a:pPr algn="ctr" defTabSz="913818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 преподавании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изучении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государственных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языков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системе общего образования</a:t>
            </a:r>
          </a:p>
          <a:p>
            <a:pPr algn="ctr" defTabSz="913818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Татарстан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3712" y="4725144"/>
            <a:ext cx="74168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2B82"/>
                </a:solidFill>
              </a:rPr>
              <a:t>Мухаметов</a:t>
            </a:r>
            <a:r>
              <a:rPr lang="ru-RU" sz="2800" b="1" dirty="0" smtClean="0">
                <a:solidFill>
                  <a:srgbClr val="002B82"/>
                </a:solidFill>
              </a:rPr>
              <a:t> Ильдар Ринатович, </a:t>
            </a:r>
          </a:p>
          <a:p>
            <a:r>
              <a:rPr lang="ru-RU" sz="2800" b="1" dirty="0" smtClean="0">
                <a:solidFill>
                  <a:srgbClr val="002B82"/>
                </a:solidFill>
              </a:rPr>
              <a:t>заместитель министра образования и науки Республики Татарстан</a:t>
            </a:r>
            <a:endParaRPr lang="ru-RU" sz="2800" b="1" dirty="0">
              <a:solidFill>
                <a:srgbClr val="002B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10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957" y="-219405"/>
            <a:ext cx="11521280" cy="1143000"/>
          </a:xfrm>
        </p:spPr>
        <p:txBody>
          <a:bodyPr>
            <a:noAutofit/>
          </a:bodyPr>
          <a:lstStyle/>
          <a:p>
            <a:r>
              <a:rPr lang="ru-RU" sz="29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9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9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9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«О государственных языках Республики Татарстан и других языках в Республике Татарстан»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963" y="1508787"/>
            <a:ext cx="11425269" cy="4525963"/>
          </a:xfrm>
        </p:spPr>
        <p:txBody>
          <a:bodyPr>
            <a:noAutofit/>
          </a:bodyPr>
          <a:lstStyle/>
          <a:p>
            <a:pPr marL="0" indent="366175" algn="just">
              <a:buNone/>
            </a:pP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9.</a:t>
            </a:r>
            <a:r>
              <a:rPr lang="ru-RU" sz="24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marL="0" indent="366175" algn="just">
              <a:buNone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Государство обеспечивает гражданам в Республике Татарстан условия для изучения и преподавания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родного языка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366175" algn="just">
              <a:buNone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 образовательных учреждениях, имеющих государственную аккредитацию, за исключением дошкольных образовательных учреждений,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татарский и русский языки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как государственные языки Республики Татарстан, литература на татарском и русском языках изучаются в соответствии с государственными образовательными стандартами. Татарский и русский языки в общеобразовательных учреждениях и учреждениях начального и среднего профессионального образования изучаются в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равных объемах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777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7328" y="164638"/>
            <a:ext cx="12385376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ru-RU" sz="37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rPr>
              <a:t>Постановление Конституционного Суда Российской Федерации от 16.11.2004 г. № 16-П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72459" y="2468894"/>
            <a:ext cx="9320085" cy="61555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spcAft>
                <a:spcPts val="800"/>
              </a:spcAft>
            </a:pP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3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5963" y="1700809"/>
            <a:ext cx="11425269" cy="373435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9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«Признать содержащееся в пункте 2 статьи 10 Закона Республики Татарстан "О языках народов Республики Татарстан" и пункте 2 статьи 6 Закона Республики Татарстан "Об образовании" нормативное положение, устанавливающее, что </a:t>
            </a:r>
            <a:r>
              <a:rPr lang="ru-RU" sz="29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татарский и русский языки</a:t>
            </a:r>
            <a:r>
              <a:rPr lang="ru-RU" sz="29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как государственные языки Республики Татарстан в общеобразовательных учреждениях и учреждениях начального и среднего профессионального образования изучаются в </a:t>
            </a:r>
            <a:r>
              <a:rPr lang="ru-RU" sz="29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равных объемах, не противоречащим Конституции Российской Федерации</a:t>
            </a:r>
            <a:r>
              <a:rPr lang="ru-RU" sz="29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796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82472" y="164638"/>
            <a:ext cx="10978157" cy="12721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общеобразовательных организациях РТ 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ru-RU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и татарский языки изучаются в рамках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1437" y="1604798"/>
            <a:ext cx="10594115" cy="428835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федерального компонента государственного стандарта </a:t>
            </a:r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общего образования - в строгом соответствии с федеральным базисным учебным планом, утвержденным приказом Министерства образования Российской Федерации от 09.03.2004г. № 1312  </a:t>
            </a:r>
          </a:p>
          <a:p>
            <a:pPr algn="just"/>
            <a:endParaRPr lang="ru-RU" sz="2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/>
            <a:r>
              <a:rPr lang="ru-RU" sz="27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- </a:t>
            </a:r>
            <a:r>
              <a:rPr lang="ru-RU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федерального государственного образовательного стандарта</a:t>
            </a:r>
            <a:r>
              <a:rPr lang="ru-RU" sz="27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начального общего образования и основного общего образования  - в строгом соответствии с требованиями стандарта и опираясь на вариант учебного плана для регионов Российской Федерации, имеющих законодательно закрепленное двуязычие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45389" y="417299"/>
            <a:ext cx="10978157" cy="7591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4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начального общего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Турыпочмаклык 5"/>
          <p:cNvSpPr/>
          <p:nvPr/>
        </p:nvSpPr>
        <p:spPr>
          <a:xfrm>
            <a:off x="686310" y="1604797"/>
            <a:ext cx="11137237" cy="406265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19.3 Учебные планы обеспечивают преподавание и изучение </a:t>
            </a:r>
            <a:r>
              <a:rPr lang="ru-RU" sz="3200" b="1" dirty="0">
                <a:solidFill>
                  <a:srgbClr val="C00000"/>
                </a:solidFill>
              </a:rPr>
              <a:t>государственного языка </a:t>
            </a:r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Российской Федерации, возможность </a:t>
            </a:r>
            <a:r>
              <a:rPr lang="ru-RU" sz="3200" b="1" dirty="0">
                <a:solidFill>
                  <a:srgbClr val="C00000"/>
                </a:solidFill>
              </a:rPr>
              <a:t>преподавания и изучения государственных языков республик </a:t>
            </a:r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Российской Федерации и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</a:rPr>
              <a:t>родного языка </a:t>
            </a:r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из числа языков народов Российской Федерации, а также устанавливают </a:t>
            </a:r>
            <a:r>
              <a:rPr lang="ru-RU" sz="3200" b="1" dirty="0">
                <a:solidFill>
                  <a:srgbClr val="C00000"/>
                </a:solidFill>
              </a:rPr>
              <a:t>количество занятий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, </a:t>
            </a:r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отводимых на их изучение, по классам (годам) обучения.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(в ред. </a:t>
            </a:r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  <a:hlinkClick r:id="rId4"/>
              </a:rPr>
              <a:t>Приказа</a:t>
            </a:r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 Минобрнауки России от 29.12.2014 N 1643)</a:t>
            </a:r>
          </a:p>
        </p:txBody>
      </p:sp>
    </p:spTree>
    <p:extLst>
      <p:ext uri="{BB962C8B-B14F-4D97-AF65-F5344CB8AC3E}">
        <p14:creationId xmlns:p14="http://schemas.microsoft.com/office/powerpoint/2010/main" val="426433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391476" y="123118"/>
            <a:ext cx="10431183" cy="12721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Примерная основная образовательная программа начального общего образования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3339" y="1341945"/>
            <a:ext cx="11905323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Одобрена решением федерального учебно-методического объединения </a:t>
            </a:r>
          </a:p>
          <a:p>
            <a:pPr algn="ctr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по общему образованию (протокол от 8 апреля 2015 г. № 1)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2404719"/>
            <a:ext cx="11041227" cy="348813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«Для начального уровня общего образования представлены 4 варианта примерного учебного плана: </a:t>
            </a:r>
          </a:p>
          <a:p>
            <a:pPr algn="just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… </a:t>
            </a:r>
          </a:p>
          <a:p>
            <a:pPr algn="just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для образовательных организаций, в которых обучение ведется на </a:t>
            </a:r>
            <a:r>
              <a:rPr lang="ru-RU" sz="2700" b="1" dirty="0">
                <a:solidFill>
                  <a:srgbClr val="C00000"/>
                </a:solidFill>
              </a:rPr>
              <a:t>родном (нерусском) языке</a:t>
            </a:r>
            <a:r>
              <a:rPr lang="ru-RU" sz="2700" b="1" dirty="0">
                <a:solidFill>
                  <a:srgbClr val="002060"/>
                </a:solidFill>
              </a:rPr>
              <a:t>, </a:t>
            </a:r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а также образовательных организаций республик Российской Федерации, в которых законодательно установлен, наряду с государственным языком РФ, </a:t>
            </a:r>
            <a:r>
              <a:rPr lang="ru-RU" sz="2700" b="1" dirty="0">
                <a:solidFill>
                  <a:srgbClr val="C00000"/>
                </a:solidFill>
              </a:rPr>
              <a:t>государственный язык республик</a:t>
            </a:r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3246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87488" y="290822"/>
            <a:ext cx="10273141" cy="12721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Примерная основная образовательная программа основного общего образования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1494" y="1767341"/>
            <a:ext cx="11297167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Одобрена решением федерального учебно-методического объединения по общему образованию (протокол от 8 апреля 2015 г. № 1/15)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8867" y="2715115"/>
            <a:ext cx="10594267" cy="344709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«В государственных и муниципальных образовательных организациях, расположенных на территории республик РФ, вводится изучение государственных языков республик РФ в соответствии законодательством республик РФ.</a:t>
            </a:r>
          </a:p>
          <a:p>
            <a:pPr algn="just"/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В общеобразовательных организациях республик РФ, … </a:t>
            </a:r>
            <a:r>
              <a:rPr lang="ru-RU" sz="2700" b="1" dirty="0">
                <a:solidFill>
                  <a:srgbClr val="C00000"/>
                </a:solidFill>
              </a:rPr>
              <a:t>распределение часов области «Филология» </a:t>
            </a:r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учебного плана осуществляется в</a:t>
            </a:r>
            <a:r>
              <a:rPr lang="ru-RU" sz="2700" b="1" dirty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2700" b="1" dirty="0">
                <a:solidFill>
                  <a:srgbClr val="C00000"/>
                </a:solidFill>
              </a:rPr>
              <a:t>рамках законодательства данных субъектов </a:t>
            </a:r>
            <a:r>
              <a:rPr lang="ru-RU" sz="2700" b="1" dirty="0">
                <a:solidFill>
                  <a:srgbClr val="002060"/>
                </a:solidFill>
                <a:ea typeface="+mj-ea"/>
                <a:cs typeface="+mj-cs"/>
              </a:rPr>
              <a:t>Российской Федерации…»</a:t>
            </a:r>
          </a:p>
        </p:txBody>
      </p:sp>
    </p:spTree>
    <p:extLst>
      <p:ext uri="{BB962C8B-B14F-4D97-AF65-F5344CB8AC3E}">
        <p14:creationId xmlns:p14="http://schemas.microsoft.com/office/powerpoint/2010/main" val="412592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87488" y="290822"/>
            <a:ext cx="10273141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проблемный вопрос: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1494" y="1767341"/>
            <a:ext cx="11297167" cy="261609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ea typeface="+mj-ea"/>
                <a:cs typeface="+mj-cs"/>
              </a:rPr>
              <a:t>Татарский язык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ea typeface="+mj-ea"/>
                <a:cs typeface="+mj-cs"/>
              </a:rPr>
              <a:t>в обязательной или вариативной части учебного плана?</a:t>
            </a:r>
            <a:endParaRPr lang="ru-RU" sz="54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8867" y="2715115"/>
            <a:ext cx="10594267" cy="5386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700" b="1" dirty="0" smtClean="0">
                <a:solidFill>
                  <a:srgbClr val="002060"/>
                </a:solidFill>
                <a:ea typeface="+mj-ea"/>
                <a:cs typeface="+mj-cs"/>
              </a:rPr>
              <a:t> </a:t>
            </a:r>
            <a:endParaRPr lang="ru-RU" sz="27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788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87488" y="290822"/>
            <a:ext cx="10273141" cy="8002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позиция: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1494" y="1767341"/>
            <a:ext cx="11297167" cy="307776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ea typeface="+mj-ea"/>
                <a:cs typeface="+mj-cs"/>
              </a:rPr>
              <a:t>Татарский язык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ea typeface="+mj-ea"/>
                <a:cs typeface="+mj-cs"/>
              </a:rPr>
              <a:t>изучается в обязательной части учебного плана в предметной области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ea typeface="+mj-ea"/>
                <a:cs typeface="+mj-cs"/>
              </a:rPr>
              <a:t>«Родной язык и родная литература» </a:t>
            </a:r>
            <a:endParaRPr lang="ru-RU" sz="48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8867" y="2715115"/>
            <a:ext cx="10594267" cy="5386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700" b="1" dirty="0" smtClean="0">
                <a:solidFill>
                  <a:srgbClr val="002060"/>
                </a:solidFill>
                <a:ea typeface="+mj-ea"/>
                <a:cs typeface="+mj-cs"/>
              </a:rPr>
              <a:t> </a:t>
            </a:r>
            <a:endParaRPr lang="ru-RU" sz="27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358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08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87488" y="290822"/>
            <a:ext cx="10273141" cy="12721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государственных языков республики Российской Федерации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8331" y="2468893"/>
            <a:ext cx="109452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8867" y="2715115"/>
            <a:ext cx="10594267" cy="53348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endParaRPr lang="ru-RU" sz="2700" b="1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381" y="1562964"/>
            <a:ext cx="11233248" cy="492442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Регламентация изучения государственных языков республик Российской Федерации в обязательной части учебного </a:t>
            </a:r>
            <a:r>
              <a:rPr lang="ru-RU" sz="2400" b="1" dirty="0" smtClean="0">
                <a:solidFill>
                  <a:srgbClr val="002060"/>
                </a:solidFill>
              </a:rPr>
              <a:t>плана.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/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Ответ </a:t>
            </a:r>
            <a:r>
              <a:rPr lang="ru-RU" sz="2400" b="1" dirty="0" err="1">
                <a:solidFill>
                  <a:srgbClr val="002060"/>
                </a:solidFill>
              </a:rPr>
              <a:t>О.Ю.Васильевой</a:t>
            </a:r>
            <a:r>
              <a:rPr lang="ru-RU" sz="2400" b="1" dirty="0">
                <a:solidFill>
                  <a:srgbClr val="002060"/>
                </a:solidFill>
              </a:rPr>
              <a:t> депутату Государственной Думы Российской Федерации </a:t>
            </a:r>
            <a:r>
              <a:rPr lang="ru-RU" sz="2400" b="1" dirty="0" err="1">
                <a:solidFill>
                  <a:srgbClr val="002060"/>
                </a:solidFill>
              </a:rPr>
              <a:t>И.И.Гильмутдинову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 «… Согласно ФГОС учебные планы обеспечивают преподавание и изучение государственного языка РФ, возможность преподавания и изучения государственных языков республик РФ и родного языка из числа языков народов РФ. В рамках предметной области «Родной язык и родная литература» в государственных и муниципальных образовательных организациях может изучаться: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Государственный язык республики РФ в  соответствии с законодательством республик РФ (часть 3 статьи 14)»</a:t>
            </a:r>
          </a:p>
        </p:txBody>
      </p:sp>
    </p:spTree>
    <p:extLst>
      <p:ext uri="{BB962C8B-B14F-4D97-AF65-F5344CB8AC3E}">
        <p14:creationId xmlns:p14="http://schemas.microsoft.com/office/powerpoint/2010/main" val="393055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195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Закон </a:t>
            </a:r>
            <a:r>
              <a:rPr lang="ru-RU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Российской Федерации </a:t>
            </a:r>
          </a:p>
          <a:p>
            <a:r>
              <a:rPr lang="ru-RU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«Об образовании в Российской Федерации»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8384" y="1606293"/>
            <a:ext cx="11137237" cy="414472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</a:t>
            </a:r>
            <a:r>
              <a:rPr lang="ru-RU" sz="32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44 </a:t>
            </a:r>
            <a:endParaRPr lang="ru-RU" sz="32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b="1" i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п.3</a:t>
            </a:r>
            <a:r>
              <a:rPr lang="ru-RU" sz="2400" b="1" i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.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Родители (законные представители) несовершеннолетних обучающихся имеют право</a:t>
            </a: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:</a:t>
            </a:r>
          </a:p>
          <a:p>
            <a:pPr algn="just">
              <a:spcAft>
                <a:spcPts val="800"/>
              </a:spcAft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1) выбирать до завершения получения ребенком основного общего образования с учетом мнения ребенка, а также с учетом рекомендаций психолого-медико-педагогической комиссии (при их наличии) формы получения образования и формы обучения, организации, осуществляющие образовательную деятельность,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язык, языки образования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, факультативные и элективные учебные предметы, курсы, дисциплины (модули) из перечня, предлагаемого организацией, осуществляющей образовательную </a:t>
            </a: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деятельность.</a:t>
            </a:r>
            <a:endParaRPr lang="ru-RU" sz="2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651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115" y="0"/>
            <a:ext cx="12274854" cy="6885384"/>
          </a:xfrm>
          <a:prstGeom prst="rect">
            <a:avLst/>
          </a:prstGeom>
          <a:noFill/>
          <a:ln w="9525">
            <a:solidFill>
              <a:srgbClr val="002B8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CustomShape 1"/>
          <p:cNvSpPr/>
          <p:nvPr/>
        </p:nvSpPr>
        <p:spPr>
          <a:xfrm>
            <a:off x="1848000" y="1268280"/>
            <a:ext cx="8496000" cy="283248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122" name="CustomShape 4"/>
          <p:cNvSpPr/>
          <p:nvPr/>
        </p:nvSpPr>
        <p:spPr>
          <a:xfrm>
            <a:off x="191344" y="3442693"/>
            <a:ext cx="5112568" cy="275861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3512" y="1124744"/>
            <a:ext cx="9721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9376" y="1268280"/>
            <a:ext cx="11161240" cy="5078313"/>
          </a:xfrm>
          <a:prstGeom prst="rect">
            <a:avLst/>
          </a:prstGeom>
          <a:ln>
            <a:solidFill>
              <a:srgbClr val="002B8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соблюдения положений законодательства Российской Федерации, касающихся обеспечения прав граждан РФ на добровольное изучение родного языка из числа языков народов РФ и государственных языков республик, находящихся в составе Российской Федерации</a:t>
            </a:r>
          </a:p>
          <a:p>
            <a:pPr algn="just"/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Генеральной прокуратурой Российской Федерации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Рособрнадзором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87797" y="404664"/>
            <a:ext cx="58710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– 27 октября 2017 года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9168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195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70186" y="1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Закон </a:t>
            </a:r>
            <a:r>
              <a:rPr lang="ru-RU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Российской Федерации </a:t>
            </a:r>
          </a:p>
          <a:p>
            <a:r>
              <a:rPr lang="ru-RU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«Об образовании в Российской Федерации»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0185" y="1150640"/>
            <a:ext cx="11137237" cy="52732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</a:t>
            </a:r>
            <a:r>
              <a:rPr lang="ru-RU" sz="32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5. </a:t>
            </a:r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Право на образование. Государственные гарантии реализации права на образование в Российской </a:t>
            </a:r>
            <a:r>
              <a:rPr lang="ru-RU" sz="2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Федерации.</a:t>
            </a:r>
            <a:endParaRPr lang="ru-RU" sz="24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1. В Российской Федерации гарантируется право каждого человека на образование.</a:t>
            </a:r>
          </a:p>
          <a:p>
            <a:pPr algn="just">
              <a:spcAft>
                <a:spcPts val="800"/>
              </a:spcAft>
            </a:pPr>
            <a:r>
              <a:rPr lang="ru-RU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2. Право на образование в Российской Федерации гарантируется независимо от пола, расы, национальности, языка, происхождения, имущественного, социального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обстоятельств.</a:t>
            </a:r>
          </a:p>
          <a:p>
            <a:pPr algn="just">
              <a:spcAft>
                <a:spcPts val="800"/>
              </a:spcAft>
            </a:pPr>
            <a:r>
              <a:rPr lang="ru-RU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3. В Российской Федерации гарантируются общедоступность и бесплатность в соответствии с федеральными государственными образовательными стандартами дошкольного, начального общего, основного общего и среднего общего образования, среднего профессионального образования, а также на конкурсной основе бесплатность высшего образования, если образование данного уровня гражданин получает впервые.</a:t>
            </a:r>
          </a:p>
          <a:p>
            <a:pPr algn="just">
              <a:spcAft>
                <a:spcPts val="800"/>
              </a:spcAft>
            </a:pPr>
            <a:r>
              <a:rPr lang="ru-RU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4. В Российской Федерации реализация права каждого человека на образование обеспечивается путем создания федеральными государственными органами, органами государственной власти субъектов Российской Федерации и органами местного самоуправления соответствующих социально-экономических условий для его получения, расширения возможностей удовлетворять потребности человека в получении образования различных уровня и направленности в течение всей жизни.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71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03" y="-3158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Участие каждого родителя </a:t>
            </a:r>
          </a:p>
          <a:p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в разработке учебного плана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7407" y="1606293"/>
            <a:ext cx="10585177" cy="369331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- Часть, формируемая участниками образовательных отношений.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endParaRPr lang="ru-RU" sz="36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- Протоколы совета родителей (родительского комитета).</a:t>
            </a:r>
            <a:endParaRPr lang="ru-RU" sz="36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73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8" y="0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14434" y="4598161"/>
            <a:ext cx="8568952" cy="181587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 defTabSz="914354"/>
            <a:r>
              <a:rPr lang="ru-RU" sz="2800" b="1" dirty="0" smtClean="0">
                <a:solidFill>
                  <a:srgbClr val="002060"/>
                </a:solidFill>
              </a:rPr>
              <a:t>Закрепление общеобразовательных </a:t>
            </a:r>
            <a:r>
              <a:rPr lang="ru-RU" sz="2800" b="1" dirty="0" err="1" smtClean="0">
                <a:solidFill>
                  <a:srgbClr val="002060"/>
                </a:solidFill>
              </a:rPr>
              <a:t>орга</a:t>
            </a:r>
            <a:r>
              <a:rPr lang="en-US" sz="2800" b="1" dirty="0" err="1" smtClean="0">
                <a:solidFill>
                  <a:srgbClr val="002060"/>
                </a:solidFill>
              </a:rPr>
              <a:t>низаций</a:t>
            </a:r>
            <a:r>
              <a:rPr lang="en-US" sz="2800" b="1" dirty="0" smtClean="0">
                <a:solidFill>
                  <a:srgbClr val="002060"/>
                </a:solidFill>
              </a:rPr>
              <a:t> с </a:t>
            </a:r>
            <a:r>
              <a:rPr lang="en-US" sz="2800" b="1" dirty="0" err="1" smtClean="0">
                <a:solidFill>
                  <a:srgbClr val="002060"/>
                </a:solidFill>
              </a:rPr>
              <a:t>татарским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языком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обучения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за конкретным микрорайоном, где нет общеобразовательных организаций с русским языком обучения </a:t>
            </a:r>
            <a:endParaRPr lang="ru-RU" sz="2800" b="1" dirty="0" smtClean="0">
              <a:solidFill>
                <a:srgbClr val="A8246F"/>
              </a:solidFill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9360363" y="6021288"/>
            <a:ext cx="2844800" cy="365125"/>
          </a:xfrm>
          <a:prstGeom prst="rect">
            <a:avLst/>
          </a:prstGeom>
        </p:spPr>
        <p:txBody>
          <a:bodyPr vert="horz" lIns="121869" tIns="60934" rIns="121869" bIns="60934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88385" y="0"/>
            <a:ext cx="11196248" cy="1268760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Вопросы для подготовки к проверке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на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муниципальном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уровне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5467" y="1577186"/>
            <a:ext cx="114558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ВАЖНО – </a:t>
            </a:r>
            <a:r>
              <a:rPr lang="en-US" sz="2800" b="1" dirty="0" err="1" smtClean="0">
                <a:solidFill>
                  <a:srgbClr val="C00000"/>
                </a:solidFill>
              </a:rPr>
              <a:t>выполнение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полномочий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органов </a:t>
            </a:r>
            <a:r>
              <a:rPr lang="ru-RU" sz="2800" b="1" dirty="0">
                <a:solidFill>
                  <a:srgbClr val="C00000"/>
                </a:solidFill>
              </a:rPr>
              <a:t>местного самоуправления муниципальных районов и городских округов в сфере образования</a:t>
            </a:r>
            <a:r>
              <a:rPr lang="en-US" sz="2800" b="1" dirty="0" smtClean="0">
                <a:solidFill>
                  <a:srgbClr val="C00000"/>
                </a:solidFill>
              </a:rPr>
              <a:t>!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учет </a:t>
            </a:r>
            <a:r>
              <a:rPr lang="ru-RU" sz="2400" b="1" dirty="0">
                <a:solidFill>
                  <a:srgbClr val="002060"/>
                </a:solidFill>
              </a:rPr>
              <a:t>детей, подлежащих обучению по образовательным программам дошкольного, начального общего, основного общего и среднего общего образования, закрепление муниципальных образовательных организаций за конкретными территориями муниципального района, городского </a:t>
            </a:r>
            <a:r>
              <a:rPr lang="ru-RU" sz="2400" b="1" dirty="0" smtClean="0">
                <a:solidFill>
                  <a:srgbClr val="002060"/>
                </a:solidFill>
              </a:rPr>
              <a:t>округа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r"/>
            <a:r>
              <a:rPr lang="en-US" sz="2400" i="1" dirty="0" smtClean="0"/>
              <a:t>(п.6 ч.1 ст.9 </a:t>
            </a:r>
            <a:r>
              <a:rPr lang="en-US" sz="2400" i="1" dirty="0" err="1" smtClean="0"/>
              <a:t>Федерального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закона</a:t>
            </a:r>
            <a:r>
              <a:rPr lang="en-US" sz="2400" i="1" dirty="0" smtClean="0"/>
              <a:t> №273-ФЗ)</a:t>
            </a:r>
            <a:endParaRPr lang="ru-RU" sz="2400" i="1" dirty="0"/>
          </a:p>
        </p:txBody>
      </p:sp>
      <p:sp>
        <p:nvSpPr>
          <p:cNvPr id="3" name="Стрелка углом вверх 2"/>
          <p:cNvSpPr/>
          <p:nvPr/>
        </p:nvSpPr>
        <p:spPr>
          <a:xfrm rot="5400000">
            <a:off x="1343472" y="4372943"/>
            <a:ext cx="1512168" cy="1224136"/>
          </a:xfrm>
          <a:prstGeom prst="bentUpArrow">
            <a:avLst>
              <a:gd name="adj1" fmla="val 3858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0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26" y="-23053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Вопросы для подготовки к проверке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195656"/>
            <a:ext cx="11161240" cy="560152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kern="0" dirty="0" smtClean="0">
                <a:solidFill>
                  <a:srgbClr val="002B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Тщательно проверить во всех общеобразовательных организациях количество часов, отводимых на изучение русского, татарского языков. («Родные языки (в том числе татарский язык) изучаются в ущерб русскому языку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»).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Наличие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справки об изучении русского языка в общеобразовательных организациях и в муниципальном районе ( в динамике за три года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).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Система </a:t>
            </a:r>
            <a:r>
              <a:rPr lang="ru-RU" sz="28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внутришкольного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 контроля оценки качества образования по предмету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«Русский язык».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Результаты качества подготовки по итогам реализации образовательных программ начального общего, основного общего и среднего общего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образования.</a:t>
            </a:r>
            <a:endParaRPr lang="ru-RU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endParaRPr lang="ru-RU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146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629" y="34993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9360363" y="6021288"/>
            <a:ext cx="2844800" cy="365125"/>
          </a:xfrm>
          <a:prstGeom prst="rect">
            <a:avLst/>
          </a:prstGeom>
        </p:spPr>
        <p:txBody>
          <a:bodyPr vert="horz" lIns="121869" tIns="60934" rIns="121869" bIns="60934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88385" y="0"/>
            <a:ext cx="11196248" cy="1268760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Вопросы для подготовки к проверке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на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уровне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общеобразовательной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организации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5467" y="1577186"/>
            <a:ext cx="114558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ВАЖНО – </a:t>
            </a:r>
            <a:r>
              <a:rPr lang="en-US" sz="2800" b="1" dirty="0" err="1" smtClean="0">
                <a:solidFill>
                  <a:srgbClr val="002060"/>
                </a:solidFill>
              </a:rPr>
              <a:t>соответствие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нормативных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локальных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актов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требованиям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федерального</a:t>
            </a:r>
            <a:r>
              <a:rPr lang="en-US" sz="2800" b="1" dirty="0" smtClean="0">
                <a:solidFill>
                  <a:srgbClr val="002060"/>
                </a:solidFill>
              </a:rPr>
              <a:t> и </a:t>
            </a:r>
            <a:r>
              <a:rPr lang="en-US" sz="2800" b="1" dirty="0" err="1" smtClean="0">
                <a:solidFill>
                  <a:srgbClr val="002060"/>
                </a:solidFill>
              </a:rPr>
              <a:t>республиканского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законодательства</a:t>
            </a:r>
            <a:r>
              <a:rPr lang="en-US" sz="2800" b="1" dirty="0" smtClean="0">
                <a:solidFill>
                  <a:srgbClr val="002060"/>
                </a:solidFill>
              </a:rPr>
              <a:t>! 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</a:rPr>
              <a:t>Язык, языки образования </a:t>
            </a:r>
            <a:r>
              <a:rPr lang="ru-RU" sz="2400" dirty="0">
                <a:solidFill>
                  <a:srgbClr val="002060"/>
                </a:solidFill>
              </a:rPr>
              <a:t>определяются </a:t>
            </a:r>
            <a:r>
              <a:rPr lang="ru-RU" sz="2400" b="1" dirty="0">
                <a:solidFill>
                  <a:srgbClr val="002060"/>
                </a:solidFill>
              </a:rPr>
              <a:t>локальными нормативными актами организации, осуществляющей образовательную деятельность </a:t>
            </a:r>
            <a:r>
              <a:rPr lang="ru-RU" sz="2400" dirty="0">
                <a:solidFill>
                  <a:srgbClr val="002060"/>
                </a:solidFill>
              </a:rPr>
              <a:t>по реализуемым ею образовательным программам, в соответствии с законодательством Российской </a:t>
            </a:r>
            <a:r>
              <a:rPr lang="ru-RU" sz="2400" dirty="0" smtClean="0">
                <a:solidFill>
                  <a:srgbClr val="002060"/>
                </a:solidFill>
              </a:rPr>
              <a:t>Федерации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r"/>
            <a:r>
              <a:rPr lang="en-US" sz="2400" b="1" i="1" dirty="0" smtClean="0">
                <a:solidFill>
                  <a:srgbClr val="002B82"/>
                </a:solidFill>
              </a:rPr>
              <a:t>(ч.6 ст.14 </a:t>
            </a:r>
            <a:r>
              <a:rPr lang="en-US" sz="2400" b="1" i="1" dirty="0" err="1" smtClean="0">
                <a:solidFill>
                  <a:srgbClr val="002B82"/>
                </a:solidFill>
              </a:rPr>
              <a:t>Федерального</a:t>
            </a:r>
            <a:r>
              <a:rPr lang="en-US" sz="2400" b="1" i="1" dirty="0" smtClean="0">
                <a:solidFill>
                  <a:srgbClr val="002B82"/>
                </a:solidFill>
              </a:rPr>
              <a:t> </a:t>
            </a:r>
            <a:r>
              <a:rPr lang="en-US" sz="2400" b="1" i="1" dirty="0" err="1" smtClean="0">
                <a:solidFill>
                  <a:srgbClr val="002B82"/>
                </a:solidFill>
              </a:rPr>
              <a:t>закона</a:t>
            </a:r>
            <a:r>
              <a:rPr lang="en-US" sz="2400" b="1" i="1" dirty="0" smtClean="0">
                <a:solidFill>
                  <a:srgbClr val="002B82"/>
                </a:solidFill>
              </a:rPr>
              <a:t> №273-ФЗ)</a:t>
            </a:r>
            <a:endParaRPr lang="ru-RU" sz="2400" b="1" i="1" dirty="0">
              <a:solidFill>
                <a:srgbClr val="002B8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1704" y="4581128"/>
            <a:ext cx="8482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rgbClr val="002060"/>
                </a:solidFill>
              </a:rPr>
              <a:t>специально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принятый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локальны</a:t>
            </a:r>
            <a:r>
              <a:rPr lang="en-US" sz="2400" b="1" dirty="0" smtClean="0">
                <a:solidFill>
                  <a:srgbClr val="002060"/>
                </a:solidFill>
              </a:rPr>
              <a:t>й</a:t>
            </a:r>
            <a:r>
              <a:rPr lang="ru-RU" sz="2400" b="1" dirty="0" smtClean="0">
                <a:solidFill>
                  <a:srgbClr val="002060"/>
                </a:solidFill>
              </a:rPr>
              <a:t> нормативны</a:t>
            </a:r>
            <a:r>
              <a:rPr lang="en-US" sz="2400" b="1" dirty="0" smtClean="0">
                <a:solidFill>
                  <a:srgbClr val="002060"/>
                </a:solidFill>
              </a:rPr>
              <a:t>й</a:t>
            </a:r>
            <a:r>
              <a:rPr lang="ru-RU" sz="2400" b="1" dirty="0" smtClean="0">
                <a:solidFill>
                  <a:srgbClr val="002060"/>
                </a:solidFill>
              </a:rPr>
              <a:t> акт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rgbClr val="002060"/>
                </a:solidFill>
              </a:rPr>
              <a:t>Устав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rgbClr val="002060"/>
                </a:solidFill>
              </a:rPr>
              <a:t>Образовательная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программа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где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определен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язык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обучения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rot="5400000">
            <a:off x="1267544" y="4297016"/>
            <a:ext cx="1664023" cy="1224136"/>
          </a:xfrm>
          <a:prstGeom prst="bentUpArrow">
            <a:avLst>
              <a:gd name="adj1" fmla="val 3858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</a:t>
            </a:r>
            <a:r>
              <a:rPr lang="en-US" sz="2000" b="1" dirty="0" err="1" smtClean="0"/>
              <a:t>огут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быть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33925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58" y="34993"/>
            <a:ext cx="12192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9360363" y="6021288"/>
            <a:ext cx="2844800" cy="365125"/>
          </a:xfrm>
          <a:prstGeom prst="rect">
            <a:avLst/>
          </a:prstGeom>
        </p:spPr>
        <p:txBody>
          <a:bodyPr vert="horz" lIns="121869" tIns="60934" rIns="121869" bIns="60934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88385" y="0"/>
            <a:ext cx="11196248" cy="1268760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Анализ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специа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л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ьно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принятых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нормативных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локальных</a:t>
            </a:r>
            <a:r>
              <a:rPr lang="en-US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актов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6262" y="1319320"/>
            <a:ext cx="92170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3D7434"/>
                </a:solidFill>
              </a:rPr>
              <a:t>1. При разработке специального нормативного локального акта о языках обучения необходимо обратить внимание, что ОО принимает нормативные локальные акты:</a:t>
            </a:r>
          </a:p>
          <a:p>
            <a:pPr marL="457200" indent="-457200" algn="just">
              <a:buFontTx/>
              <a:buChar char="-"/>
            </a:pPr>
            <a:r>
              <a:rPr lang="ru-RU" sz="2200" b="1" dirty="0" smtClean="0">
                <a:solidFill>
                  <a:srgbClr val="3D7434"/>
                </a:solidFill>
              </a:rPr>
              <a:t>в </a:t>
            </a:r>
            <a:r>
              <a:rPr lang="ru-RU" sz="2200" b="1" dirty="0">
                <a:solidFill>
                  <a:srgbClr val="3D7434"/>
                </a:solidFill>
              </a:rPr>
              <a:t>пределах своей компетенции </a:t>
            </a:r>
            <a:endParaRPr lang="ru-RU" sz="2200" b="1" dirty="0" smtClean="0">
              <a:solidFill>
                <a:srgbClr val="3D7434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ru-RU" sz="2200" b="1" dirty="0" smtClean="0">
                <a:solidFill>
                  <a:srgbClr val="3D7434"/>
                </a:solidFill>
              </a:rPr>
              <a:t>в </a:t>
            </a:r>
            <a:r>
              <a:rPr lang="ru-RU" sz="2200" b="1" dirty="0">
                <a:solidFill>
                  <a:srgbClr val="3D7434"/>
                </a:solidFill>
              </a:rPr>
              <a:t>порядке, установленном ее </a:t>
            </a:r>
            <a:r>
              <a:rPr lang="ru-RU" sz="2200" b="1" dirty="0" smtClean="0">
                <a:solidFill>
                  <a:srgbClr val="3D7434"/>
                </a:solidFill>
              </a:rPr>
              <a:t>уставом</a:t>
            </a:r>
            <a:r>
              <a:rPr lang="en-US" sz="2200" b="1" dirty="0" smtClean="0">
                <a:solidFill>
                  <a:srgbClr val="3D7434"/>
                </a:solidFill>
              </a:rPr>
              <a:t> </a:t>
            </a:r>
            <a:endParaRPr lang="ru-RU" sz="2200" b="1" dirty="0" smtClean="0">
              <a:solidFill>
                <a:srgbClr val="3D7434"/>
              </a:solidFill>
            </a:endParaRPr>
          </a:p>
          <a:p>
            <a:pPr algn="just"/>
            <a:r>
              <a:rPr lang="en-US" sz="2200" b="1" i="1" dirty="0" smtClean="0">
                <a:solidFill>
                  <a:srgbClr val="3D7434"/>
                </a:solidFill>
              </a:rPr>
              <a:t>(ч.1 ст.30 </a:t>
            </a:r>
            <a:r>
              <a:rPr lang="en-US" sz="2200" b="1" i="1" dirty="0" err="1" smtClean="0">
                <a:solidFill>
                  <a:srgbClr val="3D7434"/>
                </a:solidFill>
              </a:rPr>
              <a:t>Федерального</a:t>
            </a:r>
            <a:r>
              <a:rPr lang="en-US" sz="2200" b="1" i="1" dirty="0" smtClean="0">
                <a:solidFill>
                  <a:srgbClr val="3D7434"/>
                </a:solidFill>
              </a:rPr>
              <a:t> </a:t>
            </a:r>
            <a:r>
              <a:rPr lang="en-US" sz="2200" b="1" i="1" dirty="0" err="1">
                <a:solidFill>
                  <a:srgbClr val="3D7434"/>
                </a:solidFill>
              </a:rPr>
              <a:t>закона</a:t>
            </a:r>
            <a:r>
              <a:rPr lang="en-US" sz="2200" b="1" i="1" dirty="0">
                <a:solidFill>
                  <a:srgbClr val="3D7434"/>
                </a:solidFill>
              </a:rPr>
              <a:t> №273-ФЗ</a:t>
            </a:r>
            <a:r>
              <a:rPr lang="en-US" sz="2200" b="1" i="1" dirty="0" smtClean="0">
                <a:solidFill>
                  <a:srgbClr val="3D7434"/>
                </a:solidFill>
              </a:rPr>
              <a:t>)</a:t>
            </a:r>
            <a:r>
              <a:rPr lang="en-US" sz="2200" b="1" dirty="0" smtClean="0">
                <a:solidFill>
                  <a:srgbClr val="3D7434"/>
                </a:solidFill>
              </a:rPr>
              <a:t>! </a:t>
            </a:r>
            <a:endParaRPr lang="ru-RU" sz="2200" b="1" dirty="0" smtClean="0">
              <a:solidFill>
                <a:srgbClr val="3D7434"/>
              </a:solidFill>
            </a:endParaRPr>
          </a:p>
          <a:p>
            <a:pPr algn="just"/>
            <a:endParaRPr lang="en-US" sz="2200" b="1" dirty="0" smtClean="0">
              <a:solidFill>
                <a:srgbClr val="3D7434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</a:rPr>
              <a:t>2. Необходимо исключить нормы, установленные федеральным или республиканским законодательством (например, «изучение русского и татарского языков в равных объемах», оформление вывесок</a:t>
            </a:r>
            <a:r>
              <a:rPr lang="ru-RU" sz="2200" b="1" dirty="0" smtClean="0">
                <a:solidFill>
                  <a:srgbClr val="C00000"/>
                </a:solidFill>
              </a:rPr>
              <a:t>).</a:t>
            </a:r>
          </a:p>
          <a:p>
            <a:pPr algn="just"/>
            <a:endParaRPr lang="ru-RU" sz="22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</a:rPr>
              <a:t>3. Корректность использования формулировок (например, «выдаваемые по окончании обучения документы об образовании оформляются на русском языке». В отношении аттестатов данная норма регламентирована приказом </a:t>
            </a:r>
            <a:r>
              <a:rPr lang="ru-RU" sz="2200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sz="2200" b="1" dirty="0" smtClean="0">
                <a:solidFill>
                  <a:srgbClr val="C00000"/>
                </a:solidFill>
              </a:rPr>
              <a:t> РФ) и др..</a:t>
            </a:r>
            <a:endParaRPr lang="en-US" sz="2200" dirty="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7185414"/>
              </p:ext>
            </p:extLst>
          </p:nvPr>
        </p:nvGraphicFramePr>
        <p:xfrm>
          <a:off x="191344" y="1052736"/>
          <a:ext cx="2376264" cy="3362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Acrobat Document" r:id="rId4" imgW="5667139" imgH="8019997" progId="AcroExch.Document.7">
                  <p:embed/>
                </p:oleObj>
              </mc:Choice>
              <mc:Fallback>
                <p:oleObj name="Acrobat Document" r:id="rId4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1344" y="1052736"/>
                        <a:ext cx="2376264" cy="3362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4837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37" y="-451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МОУО проверить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195656"/>
            <a:ext cx="11161240" cy="558101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kern="0" dirty="0" smtClean="0">
                <a:solidFill>
                  <a:srgbClr val="002B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получение образования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на государственном языке РФ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, выяснить имеются ли факты ущемления прав обучающихся на получения образования на русском языке;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endParaRPr lang="ru-RU" sz="28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  <a:p>
            <a:pPr marL="457200" indent="-457200" algn="just" defTabSz="1219170"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выбор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языка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 обучения;</a:t>
            </a:r>
          </a:p>
          <a:p>
            <a:pPr marL="457200" indent="-457200" algn="just" defTabSz="1219170">
              <a:spcBef>
                <a:spcPct val="0"/>
              </a:spcBef>
              <a:spcAft>
                <a:spcPts val="800"/>
              </a:spcAft>
              <a:buFontTx/>
              <a:buChar char="-"/>
            </a:pPr>
            <a:endParaRPr lang="ru-RU" sz="28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  <a:p>
            <a:pPr marL="457200" indent="-457200" algn="just" defTabSz="1219170">
              <a:spcBef>
                <a:spcPct val="0"/>
              </a:spcBef>
              <a:spcAft>
                <a:spcPts val="800"/>
              </a:spcAft>
              <a:buFontTx/>
              <a:buChar char="-"/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изучение государственных языков республик РФ, факты изучения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в ущерб изучению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 русского языка;</a:t>
            </a:r>
          </a:p>
          <a:p>
            <a:pPr marL="457200" indent="-457200" algn="just" defTabSz="1219170">
              <a:spcBef>
                <a:spcPct val="0"/>
              </a:spcBef>
              <a:spcAft>
                <a:spcPts val="800"/>
              </a:spcAft>
              <a:buFontTx/>
              <a:buChar char="-"/>
            </a:pPr>
            <a:endParaRPr lang="ru-RU" sz="28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изучение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родного языка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из числа языков народов РФ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endParaRPr lang="ru-RU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100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38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МОУО проверить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195656"/>
            <a:ext cx="11161240" cy="547841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kern="0" dirty="0" smtClean="0">
                <a:solidFill>
                  <a:srgbClr val="002B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входят ли используемые учебники в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федеральный перечень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выпущены ли учебные пособия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организациями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, входящими в перечень организаций, осуществляющих выпуск учебных пособий;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уровень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материально-технического обеспечения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образовательной деятельности, укомплектованность кабинетов по изучению русского языка, татарского языка и языков из числа языков народов РФ;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соблюдение порядка оказания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платных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 образовательных услуг;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-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грубые нарушения: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B82"/>
                </a:solidFill>
              </a:rPr>
              <a:t>в рамках платных образовательных услуг реализация программ по содержанию ФК ГОС и  ФГОС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endParaRPr lang="ru-RU" sz="28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endParaRPr lang="ru-RU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B8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78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206" y="-3158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Кадровое и ресурсное обеспечение</a:t>
            </a:r>
            <a:endParaRPr lang="ru-RU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7407" y="1412776"/>
            <a:ext cx="10585177" cy="494493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 </a:t>
            </a:r>
            <a:r>
              <a:rPr lang="ru-RU" sz="2800" b="1" i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Учителя русского языка и литературы, </a:t>
            </a:r>
          </a:p>
          <a:p>
            <a:pPr algn="ctr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i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татарского языка и литературы: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1) 100% обеспеченность;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2) </a:t>
            </a:r>
            <a:r>
              <a:rPr lang="ru-RU" sz="2800" b="1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категорийность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3) наличие квалификации.</a:t>
            </a:r>
          </a:p>
          <a:p>
            <a:pPr algn="ctr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i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Учебники по русскому языку и литературе, </a:t>
            </a:r>
          </a:p>
          <a:p>
            <a:pPr algn="ctr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i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татарскому языку и литературе: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1) 100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% обеспеченность;</a:t>
            </a:r>
          </a:p>
          <a:p>
            <a:pPr algn="just" defTabSz="1219170">
              <a:spcBef>
                <a:spcPct val="0"/>
              </a:spcBef>
              <a:spcAft>
                <a:spcPts val="800"/>
              </a:spcAft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2) соответствуют федеральному перечню.</a:t>
            </a:r>
            <a:endParaRPr lang="ru-RU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935765" y="6405332"/>
            <a:ext cx="11160224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r"/>
            <a:r>
              <a:rPr lang="ru-RU" sz="2700" b="1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080203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67" y="-59265"/>
            <a:ext cx="12234333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705068"/>
            <a:ext cx="12192000" cy="1107955"/>
          </a:xfrm>
          <a:prstGeom prst="rect">
            <a:avLst/>
          </a:prstGeom>
        </p:spPr>
        <p:txBody>
          <a:bodyPr wrap="square" lIns="121877" tIns="60938" rIns="121877" bIns="60938">
            <a:spAutoFit/>
          </a:bodyPr>
          <a:lstStyle/>
          <a:p>
            <a:pPr algn="ctr" defTabSz="914377"/>
            <a:r>
              <a:rPr lang="ru-RU" altLang="ru-RU" sz="6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64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51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74854" cy="6885384"/>
          </a:xfrm>
          <a:prstGeom prst="rect">
            <a:avLst/>
          </a:prstGeom>
          <a:noFill/>
          <a:ln w="9525">
            <a:solidFill>
              <a:srgbClr val="002B8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CustomShape 1"/>
          <p:cNvSpPr/>
          <p:nvPr/>
        </p:nvSpPr>
        <p:spPr>
          <a:xfrm>
            <a:off x="1848000" y="1268280"/>
            <a:ext cx="8496000" cy="283248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122" name="CustomShape 4"/>
          <p:cNvSpPr/>
          <p:nvPr/>
        </p:nvSpPr>
        <p:spPr>
          <a:xfrm>
            <a:off x="191344" y="3442693"/>
            <a:ext cx="5112568" cy="275861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9456" y="258259"/>
            <a:ext cx="1080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3512" y="1124744"/>
            <a:ext cx="9721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9376" y="1268280"/>
            <a:ext cx="11161240" cy="5201424"/>
          </a:xfrm>
          <a:prstGeom prst="rect">
            <a:avLst/>
          </a:prstGeom>
          <a:ln>
            <a:solidFill>
              <a:srgbClr val="002B8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Принятие мер по доведению объема изучения обучающимися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 общеобразовательным программам русского языка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уровня, рекомендуемого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Минобрнауки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России, а также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повышению уровня и качества освоения ими русского языка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государственного языка Российской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Изучение обучающимися по основным общеобразовательным программам родного языка из числа языков народов Российской Федерации и государственных языков республик, находящихся в составе РФ, на добровольной основе по выбору их родителей (законных представителей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087601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27" y="-27384"/>
            <a:ext cx="12274854" cy="6885384"/>
          </a:xfrm>
          <a:prstGeom prst="rect">
            <a:avLst/>
          </a:prstGeom>
          <a:noFill/>
          <a:ln w="9525">
            <a:solidFill>
              <a:srgbClr val="002B8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CustomShape 1"/>
          <p:cNvSpPr/>
          <p:nvPr/>
        </p:nvSpPr>
        <p:spPr>
          <a:xfrm>
            <a:off x="1848000" y="1268280"/>
            <a:ext cx="8496000" cy="283248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122" name="CustomShape 4"/>
          <p:cNvSpPr/>
          <p:nvPr/>
        </p:nvSpPr>
        <p:spPr>
          <a:xfrm>
            <a:off x="191344" y="3442693"/>
            <a:ext cx="5112568" cy="275861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9456" y="90101"/>
            <a:ext cx="1080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Доведение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объема изучения обучающимися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основным общеобразовательным программам русского языка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уровня, рекомендуемого Минобрнауки России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03512" y="1124744"/>
            <a:ext cx="9721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1798" y="1765310"/>
            <a:ext cx="11161240" cy="3847207"/>
          </a:xfrm>
          <a:prstGeom prst="rect">
            <a:avLst/>
          </a:prstGeom>
          <a:ln>
            <a:solidFill>
              <a:srgbClr val="002B8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настоящее время разрабатываются методические рекомендации по внесению изменений 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образовательные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образовательных организаций Республики Татарстан, реализующих программы начального общего, основного общего и среднего общего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образования,    с вариантами учебных планов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61038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54" y="-30881"/>
            <a:ext cx="12274854" cy="6885384"/>
          </a:xfrm>
          <a:prstGeom prst="rect">
            <a:avLst/>
          </a:prstGeom>
          <a:noFill/>
          <a:ln w="9525">
            <a:solidFill>
              <a:srgbClr val="002B8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CustomShape 1"/>
          <p:cNvSpPr/>
          <p:nvPr/>
        </p:nvSpPr>
        <p:spPr>
          <a:xfrm>
            <a:off x="1848000" y="1268280"/>
            <a:ext cx="8496000" cy="283248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122" name="CustomShape 4"/>
          <p:cNvSpPr/>
          <p:nvPr/>
        </p:nvSpPr>
        <p:spPr>
          <a:xfrm>
            <a:off x="191344" y="3442693"/>
            <a:ext cx="5112568" cy="275861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9456" y="90101"/>
            <a:ext cx="1080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Добровольность изучения татарского языка как государственного языка Республики Татарстан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3512" y="1124744"/>
            <a:ext cx="9721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1798" y="1765310"/>
            <a:ext cx="11161240" cy="2923877"/>
          </a:xfrm>
          <a:prstGeom prst="rect">
            <a:avLst/>
          </a:prstGeom>
          <a:ln>
            <a:solidFill>
              <a:srgbClr val="002B8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Ждем официальной позиции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Министерства образования и науки Российской Федерации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809863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500" b="1" kern="0" dirty="0" smtClean="0">
              <a:solidFill>
                <a:srgbClr val="A8246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  <a:p>
            <a:endParaRPr lang="ru-RU" sz="3500" b="1" kern="0" dirty="0" smtClean="0">
              <a:solidFill>
                <a:srgbClr val="A8246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Нормативные основы изучения татарского языка как государственного языка РТ</a:t>
            </a:r>
            <a:endParaRPr lang="ru-RU" sz="35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  <a:p>
            <a:endParaRPr lang="ru-RU" sz="3200" b="1" kern="0" dirty="0" smtClean="0">
              <a:solidFill>
                <a:srgbClr val="A8246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  <a:p>
            <a:r>
              <a:rPr lang="ru-RU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Конституция Российской Федерации</a:t>
            </a:r>
            <a:endParaRPr lang="ru-RU" sz="32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9402" y="2504303"/>
            <a:ext cx="11137237" cy="387798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</a:t>
            </a:r>
            <a:r>
              <a:rPr lang="ru-RU" sz="32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68 </a:t>
            </a:r>
            <a:endParaRPr lang="ru-RU" sz="32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1. Государственным языком Российской Федерации на всей ее территории является русский язык.</a:t>
            </a:r>
          </a:p>
          <a:p>
            <a:pPr algn="just">
              <a:spcAft>
                <a:spcPts val="800"/>
              </a:spcAft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2.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Республики вправе устанавливать свои государственные языки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. В органах государственной власти, органах местного самоуправления, государственных учреждениях республик они употребляются наряду с государственным языком Российской Федерации.</a:t>
            </a:r>
          </a:p>
          <a:p>
            <a:pPr algn="just">
              <a:spcAft>
                <a:spcPts val="800"/>
              </a:spcAft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3. Российская Федерация гарантирует всем ее народам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право на сохранение родного языка, создание условий для его изучения и развития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090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18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Конституция Республики Татарстан</a:t>
            </a:r>
            <a:endParaRPr lang="ru-RU" sz="36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0891" y="1476317"/>
            <a:ext cx="10421694" cy="42678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</a:t>
            </a:r>
            <a:r>
              <a:rPr lang="ru-RU" sz="32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8 </a:t>
            </a:r>
            <a:endParaRPr lang="ru-RU" sz="32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3200" b="1" i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п.1.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Государственными языками в Республике Татарстан являются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равноправные татарский и русский языки.</a:t>
            </a:r>
          </a:p>
          <a:p>
            <a:pPr algn="just">
              <a:spcAft>
                <a:spcPts val="800"/>
              </a:spcAft>
            </a:pPr>
            <a:r>
              <a:rPr lang="ru-RU" sz="3200" b="1" i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п.2.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В органах государственной власти, органах местного самоуправления, государственных учреждениях Республики Татарстан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государственные языки Республики Татарстан употребляются на равных основаниях.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558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" y="-27384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195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8384" y="188640"/>
            <a:ext cx="11857995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Закон </a:t>
            </a:r>
            <a:r>
              <a:rPr lang="ru-RU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Российской Федерации </a:t>
            </a:r>
          </a:p>
          <a:p>
            <a:r>
              <a:rPr lang="ru-RU" sz="32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rPr>
              <a:t>«Об образовании в Российской Федерации»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8384" y="1606293"/>
            <a:ext cx="11137237" cy="367280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defTabSz="1219170">
              <a:spcBef>
                <a:spcPct val="0"/>
              </a:spcBef>
              <a:spcAft>
                <a:spcPts val="800"/>
              </a:spcAft>
            </a:pPr>
            <a:r>
              <a:rPr lang="ru-RU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Статья 14 </a:t>
            </a:r>
          </a:p>
          <a:p>
            <a:pPr algn="just">
              <a:spcAft>
                <a:spcPts val="800"/>
              </a:spcAft>
            </a:pP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«В государственных и муниципальных образовательных организациях, расположенных на территории республики Российской Федерации, может вводиться преподавание и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изучение государственных языков республик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Российской Федерации в соответствии с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законодательством республик Российской Федерации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5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57195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2715" y="164638"/>
            <a:ext cx="12385376" cy="706437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7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sz="3700" b="1" kern="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sz="37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rPr>
              <a:t>Закон Республики Татарстан </a:t>
            </a:r>
          </a:p>
          <a:p>
            <a:r>
              <a:rPr lang="ru-RU" sz="37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rPr>
              <a:t>от 22 июля 2013 № 68-ЗРТ «Об образовании» </a:t>
            </a:r>
          </a:p>
          <a:p>
            <a:endParaRPr lang="ru-RU" sz="37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9403" y="1604798"/>
            <a:ext cx="9320085" cy="61555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spcAft>
                <a:spcPts val="800"/>
              </a:spcAft>
            </a:pP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8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 образования</a:t>
            </a:r>
            <a:endParaRPr lang="ru-RU" sz="33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0181" y="2372882"/>
            <a:ext cx="10536832" cy="258532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3.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Татарский и русский языки как государственные языки Республики Татарстан изучаются в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</a:rPr>
              <a:t>равных объемах </a:t>
            </a:r>
            <a:r>
              <a:rPr lang="ru-RU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в рамках федеральных государственных образовательных стандартов соответствующего уровня общего образования.</a:t>
            </a:r>
            <a:endParaRPr lang="ru-RU" sz="33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64352" y="6040207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6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1905</Words>
  <Application>Microsoft Office PowerPoint</Application>
  <PresentationFormat>Произвольный</PresentationFormat>
  <Paragraphs>208</Paragraphs>
  <Slides>29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Закон Республики Татарстан  «О государственных языках Республики Татарстан и других языках в Республике Татарстан»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Amirova</cp:lastModifiedBy>
  <cp:revision>139</cp:revision>
  <cp:lastPrinted>2017-10-09T06:47:36Z</cp:lastPrinted>
  <dcterms:created xsi:type="dcterms:W3CDTF">2016-06-29T11:03:28Z</dcterms:created>
  <dcterms:modified xsi:type="dcterms:W3CDTF">2017-10-09T07:34:56Z</dcterms:modified>
</cp:coreProperties>
</file>